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0" r:id="rId4"/>
    <p:sldId id="263" r:id="rId5"/>
    <p:sldId id="257" r:id="rId6"/>
    <p:sldId id="259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78"/>
    <p:restoredTop sz="94657"/>
  </p:normalViewPr>
  <p:slideViewPr>
    <p:cSldViewPr snapToGrid="0">
      <p:cViewPr varScale="1">
        <p:scale>
          <a:sx n="143" d="100"/>
          <a:sy n="143" d="100"/>
        </p:scale>
        <p:origin x="2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4C7593-C852-E444-AB69-5C43A8B6C054}" type="datetimeFigureOut">
              <a:rPr lang="en-US" smtClean="0"/>
              <a:t>4/6/23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214C9C-D15E-3841-971C-5C035648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610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850F8-36C1-35BA-A7CD-93A6C9BBA7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22980A-80C0-74B6-871C-9A39E9BAA8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799B4-F750-DC74-5011-433E93E00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E836-FBC6-4E46-A7DC-40EC400A7FEE}" type="datetime1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ADF42-F39C-A392-285C-A12340E7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87701-E592-0E40-5027-0BF328BC2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10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A45C8-9E22-8674-553C-9FC992A2D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38CC59-1673-A27C-A060-CCE317EFA0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96576-1802-E0D7-8F9B-024EE295E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6BE-108A-BC44-BA0C-F14DFC720836}" type="datetime1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E2C7A-FA9F-F3BB-3A6C-AA41C78BB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AE1D-700D-B24F-DE3C-D0AD73BD2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55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371AD7-4E12-71EA-28DC-33C4C4F56E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C45EC-F583-70B6-FE90-CCBB0B4B2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632B9-29C2-7ADC-2E49-63B84AAEB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FF0E8-E09E-D940-B00C-84A60E269AC3}" type="datetime1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09F8F-5056-243F-94AD-22DE4511F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AA79A-FDC8-A7C8-273C-FD1F15E91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519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742A2-1183-ABC7-4B8A-CD8A385F8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27F3E-B53A-B644-B27D-5E4278FA9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42EB8-C0FB-D514-E465-3EB06D6B5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DC465-93E2-414C-ADDC-374C5839A16A}" type="datetime1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87FE7-9BB5-C2F4-C5DA-FBB61CBCE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794A5-EC61-17ED-2FD9-0BCCD7B3D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976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1F557-283F-E8F5-ADDB-2B5F71932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CAEDE-73AF-CDFF-99C5-D11CC16F5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E47A2-9ABB-3394-5117-3D9D0EC2D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6E302-CB64-1943-99CC-C7EBA4F9EA0B}" type="datetime1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56D30-03DA-B020-5503-14F2E8C1B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AFB4C-8B3C-1DBA-EE59-0B9D013C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59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A79EA-D6F1-C451-BEF7-33080365B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8DEBA-6813-4628-9C49-F775F46F4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FC5923-2C07-E5F7-9C87-BF5A88406E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496DF-3E91-516E-6FEC-D2956EE1F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D19A5-BA5B-8748-9FC7-7A308B3B1CD3}" type="datetime1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6546F9-BF71-3B03-4891-484481C76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5A525F-98F7-23F9-B038-D1124917C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08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67CF4-2597-7D4F-7D60-2EF0EC5F9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DA334-B969-263F-D684-7A16F4EB4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F3487-CF6F-67D0-AFD6-B449CC8A4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33BFC5-F4D4-A62E-3E54-D7F008ADB0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01701F-3674-77E1-3862-69ABAED35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A49CB0-4D0E-87F8-B828-73DD90153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578D1-709E-124E-8329-40344D276296}" type="datetime1">
              <a:rPr lang="en-US" smtClean="0"/>
              <a:t>4/6/23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DA673B-0168-E1DF-084C-38CE7473A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A06534-A724-ED22-6098-C13C20E9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00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D84B3-C2AD-67AC-6870-6066B15D1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33533-276E-32FC-0706-ECA506C69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A7716-1C97-8B4E-91ED-EC5A2CB75992}" type="datetime1">
              <a:rPr lang="en-US" smtClean="0"/>
              <a:t>4/6/23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715A06-22A8-978A-69D1-D66B6F05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A3F682-B19B-DAB0-BFE0-5AA8FC5AE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91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7C813F-B999-E645-A88F-5C45AF902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11EC-E06D-C24D-9EC8-492AD66A3DB1}" type="datetime1">
              <a:rPr lang="en-US" smtClean="0"/>
              <a:t>4/6/23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39AED-D3E5-A9F3-9DED-530D5AB09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D05E58-EBAC-8F1E-C402-A3B2EAD1C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84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8E37-6273-69F9-2271-75183D005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327BB-596A-47E6-1814-A4B9A6BAD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52F61-9CD4-145F-56DE-B35649C6D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E7A5D3-155B-40B6-E7C2-0AE0D4104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47D3D-2EB3-BB48-A5A6-7D5ED2A65412}" type="datetime1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22000-2A15-B009-3989-ED4AA0BB7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14740C-86F3-A9F6-18C1-31D09CF4E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69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994E9-E84D-39A0-F0CE-151DC4B9F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D482DE-8779-CE19-FC54-82DD6D1F6C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536958-C4DB-44C3-54C0-2A73AF779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DEA10-A107-D8A6-240E-F611C37F3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9AC3D-2E21-8E48-9498-8D1560B06D93}" type="datetime1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B5DE0-B90E-5560-81AF-0B7C2FD06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417F0-6DE5-17EC-129B-B14A0F71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765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A00C8C-24CA-DC39-845D-D70C59CAE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AAD61-CAF1-B569-870E-2CA9130C9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F21E6-BF23-837B-0B7C-69F074E031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595ED-64DC-5748-B275-FB677E76C892}" type="datetime1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2F4FE-DA68-7B4A-ACCB-58D700A703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2681D-64E8-4838-44C2-951F70E89B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95EC8-8E28-9247-862B-B81F15889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24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hyperlink" Target="https://www.rdkit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xtb-docs.readthedocs.io/en/latest/gfnff.html#introducing-gfn-ff" TargetMode="External"/><Relationship Id="rId2" Type="http://schemas.openxmlformats.org/officeDocument/2006/relationships/hyperlink" Target="https://www.rdkit.org/docs/source/rdkit.ForceField.rdForceField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etterscientificsoftware.github.io/python-for-hpc/tutorials/python-pypi-packagi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6D2AF2-D733-294D-80EA-93720F7A5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765" y="857018"/>
            <a:ext cx="2580253" cy="25418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EDF1BB-9E22-191C-2C25-17A0A34DE9D8}"/>
              </a:ext>
            </a:extLst>
          </p:cNvPr>
          <p:cNvSpPr txBox="1"/>
          <p:nvPr/>
        </p:nvSpPr>
        <p:spPr>
          <a:xfrm>
            <a:off x="370765" y="3595258"/>
            <a:ext cx="5543278" cy="935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run_nemd</a:t>
            </a:r>
            <a:r>
              <a:rPr lang="en-US" dirty="0"/>
              <a:t> </a:t>
            </a:r>
            <a:r>
              <a:rPr lang="en-US" dirty="0" err="1"/>
              <a:t>polymer_builder_driver.py</a:t>
            </a:r>
            <a:r>
              <a:rPr lang="en-US" dirty="0"/>
              <a:t> '*CC(*)C(=O)O' '*CC(*)C(=O)O' -</a:t>
            </a:r>
            <a:r>
              <a:rPr lang="en-US" dirty="0" err="1"/>
              <a:t>cru_num</a:t>
            </a:r>
            <a:r>
              <a:rPr lang="en-US" dirty="0"/>
              <a:t> 100 -</a:t>
            </a:r>
            <a:r>
              <a:rPr lang="en-US" dirty="0" err="1"/>
              <a:t>mol_num</a:t>
            </a:r>
            <a:r>
              <a:rPr lang="en-US" dirty="0"/>
              <a:t> 100  -seed 1234 -density 0.5 -cell grow</a:t>
            </a:r>
          </a:p>
        </p:txBody>
      </p:sp>
      <p:pic>
        <p:nvPicPr>
          <p:cNvPr id="10" name="Screen Recording 2023-01-28 at 1.20.36 AM">
            <a:hlinkClick r:id="" action="ppaction://media"/>
            <a:extLst>
              <a:ext uri="{FF2B5EF4-FFF2-40B4-BE49-F238E27FC236}">
                <a16:creationId xmlns:a16="http://schemas.microsoft.com/office/drawing/2014/main" id="{F1687E60-E727-433A-00B0-D89F397660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14043" y="727364"/>
            <a:ext cx="5781302" cy="36133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579409-9C91-D572-B61F-5D10FD2A1397}"/>
              </a:ext>
            </a:extLst>
          </p:cNvPr>
          <p:cNvSpPr txBox="1"/>
          <p:nvPr/>
        </p:nvSpPr>
        <p:spPr>
          <a:xfrm>
            <a:off x="370765" y="4865318"/>
            <a:ext cx="33731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30 mins on this mac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60K atoms at density 0.5 g/cm^3</a:t>
            </a:r>
          </a:p>
          <a:p>
            <a:endParaRPr lang="en-US" dirty="0"/>
          </a:p>
          <a:p>
            <a:r>
              <a:rPr lang="en-US" dirty="0"/>
              <a:t>Cubic box of size 133.77 angstrom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1714E30-7642-8E58-B906-6AD85A317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1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EB632C-3D51-C97E-ED80-9DD033CA9FD9}"/>
              </a:ext>
            </a:extLst>
          </p:cNvPr>
          <p:cNvSpPr txBox="1"/>
          <p:nvPr/>
        </p:nvSpPr>
        <p:spPr>
          <a:xfrm>
            <a:off x="5914043" y="4726819"/>
            <a:ext cx="61012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velocity all create 10.0 482748</a:t>
            </a:r>
          </a:p>
          <a:p>
            <a:r>
              <a:rPr lang="en-US" dirty="0"/>
              <a:t>fix 1 all </a:t>
            </a:r>
            <a:r>
              <a:rPr lang="en-US" dirty="0" err="1"/>
              <a:t>nvt</a:t>
            </a:r>
            <a:r>
              <a:rPr lang="en-US" dirty="0"/>
              <a:t> temp 10.0 10.0 100</a:t>
            </a:r>
          </a:p>
          <a:p>
            <a:r>
              <a:rPr lang="en-US" dirty="0"/>
              <a:t>run 20000</a:t>
            </a:r>
          </a:p>
          <a:p>
            <a:r>
              <a:rPr lang="en-US" dirty="0"/>
              <a:t>unfix 1</a:t>
            </a:r>
          </a:p>
          <a:p>
            <a:r>
              <a:rPr lang="en-US" dirty="0"/>
              <a:t>fix 1 all </a:t>
            </a:r>
            <a:r>
              <a:rPr lang="en-US" dirty="0" err="1"/>
              <a:t>npt</a:t>
            </a:r>
            <a:r>
              <a:rPr lang="en-US" dirty="0"/>
              <a:t> temp 10.0 10.0 100 iso 1 1 1000</a:t>
            </a:r>
          </a:p>
          <a:p>
            <a:r>
              <a:rPr lang="en-US" dirty="0"/>
              <a:t>run 10000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5B8DA6-6C55-50A8-8532-D785520B4583}"/>
              </a:ext>
            </a:extLst>
          </p:cNvPr>
          <p:cNvSpPr txBox="1"/>
          <p:nvPr/>
        </p:nvSpPr>
        <p:spPr>
          <a:xfrm>
            <a:off x="1408129" y="192426"/>
            <a:ext cx="99456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Efficient large scale amorphous cell builder with force field assignment supporting s polymers </a:t>
            </a:r>
          </a:p>
        </p:txBody>
      </p:sp>
    </p:spTree>
    <p:extLst>
      <p:ext uri="{BB962C8B-B14F-4D97-AF65-F5344CB8AC3E}">
        <p14:creationId xmlns:p14="http://schemas.microsoft.com/office/powerpoint/2010/main" val="107517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E6D7F-9A8D-F6D6-6BA3-C377DCDB7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Build amorphous cell from molecules and monomers.</a:t>
            </a:r>
          </a:p>
          <a:p>
            <a:endParaRPr lang="en-US" dirty="0"/>
          </a:p>
          <a:p>
            <a:r>
              <a:rPr lang="en-US" dirty="0"/>
              <a:t>positional arguments:</a:t>
            </a:r>
          </a:p>
          <a:p>
            <a:r>
              <a:rPr lang="en-US" dirty="0"/>
              <a:t>  CRU                   SMILES of the constitutional repeat unit (monomer)</a:t>
            </a:r>
          </a:p>
          <a:p>
            <a:endParaRPr lang="en-US" dirty="0"/>
          </a:p>
          <a:p>
            <a:r>
              <a:rPr lang="en-US" dirty="0"/>
              <a:t>options:</a:t>
            </a:r>
          </a:p>
          <a:p>
            <a:r>
              <a:rPr lang="en-US" dirty="0"/>
              <a:t>-</a:t>
            </a:r>
            <a:r>
              <a:rPr lang="en-US" dirty="0" err="1"/>
              <a:t>cru_num</a:t>
            </a:r>
            <a:r>
              <a:rPr lang="en-US" dirty="0"/>
              <a:t> CRU_NUM [CRU_NUM ...]</a:t>
            </a:r>
          </a:p>
          <a:p>
            <a:r>
              <a:rPr lang="en-US" dirty="0"/>
              <a:t>                        </a:t>
            </a:r>
            <a:r>
              <a:rPr lang="en-US" b="1" dirty="0"/>
              <a:t>Number of constitutional repeat unit per polymer</a:t>
            </a:r>
          </a:p>
          <a:p>
            <a:r>
              <a:rPr lang="en-US" dirty="0"/>
              <a:t>  -</a:t>
            </a:r>
            <a:r>
              <a:rPr lang="en-US" dirty="0" err="1"/>
              <a:t>mol_num</a:t>
            </a:r>
            <a:r>
              <a:rPr lang="en-US" dirty="0"/>
              <a:t> MOL_NUM [MOL_NUM ...]</a:t>
            </a:r>
          </a:p>
          <a:p>
            <a:r>
              <a:rPr lang="en-US" dirty="0"/>
              <a:t>                        </a:t>
            </a:r>
            <a:r>
              <a:rPr lang="en-US" b="1" dirty="0"/>
              <a:t>Number of molecules in the amorphous cell</a:t>
            </a:r>
          </a:p>
          <a:p>
            <a:r>
              <a:rPr lang="en-US" dirty="0"/>
              <a:t>  -seed SEED            Set random state using this seed.</a:t>
            </a:r>
          </a:p>
          <a:p>
            <a:r>
              <a:rPr lang="en-US" dirty="0"/>
              <a:t>  -cell CELL            Amorphous cell type: </a:t>
            </a:r>
            <a:r>
              <a:rPr lang="en-US" b="1" dirty="0"/>
              <a:t>'grid</a:t>
            </a:r>
            <a:r>
              <a:rPr lang="en-US" dirty="0"/>
              <a:t>' grids the space and put molecules into sub-cells; </a:t>
            </a:r>
            <a:r>
              <a:rPr lang="en-US" b="1" dirty="0"/>
              <a:t>'pack</a:t>
            </a:r>
            <a:r>
              <a:rPr lang="en-US" dirty="0"/>
              <a:t>'</a:t>
            </a:r>
          </a:p>
          <a:p>
            <a:r>
              <a:rPr lang="en-US" dirty="0"/>
              <a:t>                        randomly rotates and translates molecules; </a:t>
            </a:r>
            <a:r>
              <a:rPr lang="en-US" b="1" dirty="0"/>
              <a:t>'grow</a:t>
            </a:r>
            <a:r>
              <a:rPr lang="en-US" dirty="0"/>
              <a:t>' grows molecules from the smallest rigid</a:t>
            </a:r>
          </a:p>
          <a:p>
            <a:r>
              <a:rPr lang="en-US" dirty="0"/>
              <a:t>                        fragments.</a:t>
            </a:r>
          </a:p>
          <a:p>
            <a:r>
              <a:rPr lang="en-US" dirty="0"/>
              <a:t>  -density DENSITY      The density used for pack and grow amorphous cell. (g/cm^3)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293F9E-97C4-73BA-D5DA-9BC4769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0D23D3-9C2A-2F36-1BD4-449D46AB2DEF}"/>
              </a:ext>
            </a:extLst>
          </p:cNvPr>
          <p:cNvSpPr txBox="1"/>
          <p:nvPr/>
        </p:nvSpPr>
        <p:spPr>
          <a:xfrm>
            <a:off x="838200" y="630575"/>
            <a:ext cx="48283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Molecule blends via three different methods</a:t>
            </a:r>
          </a:p>
          <a:p>
            <a:endParaRPr lang="en-US" sz="2000" dirty="0"/>
          </a:p>
          <a:p>
            <a:r>
              <a:rPr lang="en-US" sz="2000" dirty="0" err="1"/>
              <a:t>polymer_builder_driver.py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4979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3CBAF-C9A7-4703-E8AA-F3623A537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298" y="420666"/>
            <a:ext cx="2197100" cy="558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476235-E05D-DC89-1E8F-7720C2024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34" y="420666"/>
            <a:ext cx="1981200" cy="2895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F16C05-933F-577F-1426-577D2D656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7324" y="3422650"/>
            <a:ext cx="25400" cy="12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E521B8B-6BA7-DCFA-FB9C-A5210047E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0016" y="420666"/>
            <a:ext cx="3302000" cy="1841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B31383-85A4-3FA0-D9BE-C36E303BCA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9162" y="420666"/>
            <a:ext cx="3479800" cy="3606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5032055-185D-F2A6-C498-8E45AED2DB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30016" y="2914650"/>
            <a:ext cx="1574800" cy="1016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AD0F0C6-DDCA-AAF7-0A06-6A823C090F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534" y="4411268"/>
            <a:ext cx="3451575" cy="10107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9EE9C7-6EA5-225B-A197-0D33AD3135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9534" y="5531023"/>
            <a:ext cx="5492892" cy="95528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4C57F34-70D9-DAFD-88B9-DB7E96EEED00}"/>
              </a:ext>
            </a:extLst>
          </p:cNvPr>
          <p:cNvSpPr txBox="1"/>
          <p:nvPr/>
        </p:nvSpPr>
        <p:spPr>
          <a:xfrm>
            <a:off x="8219162" y="4185254"/>
            <a:ext cx="405316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 lines for drivers</a:t>
            </a:r>
          </a:p>
          <a:p>
            <a:r>
              <a:rPr lang="en-US" dirty="0"/>
              <a:t> </a:t>
            </a:r>
            <a:r>
              <a:rPr lang="en-US" sz="1600" dirty="0"/>
              <a:t>object oriented programming with doc strings</a:t>
            </a:r>
          </a:p>
          <a:p>
            <a:endParaRPr lang="en-US" dirty="0"/>
          </a:p>
          <a:p>
            <a:r>
              <a:rPr lang="en-US" dirty="0"/>
              <a:t>3000 lines for modules</a:t>
            </a:r>
          </a:p>
          <a:p>
            <a:r>
              <a:rPr lang="en-US" dirty="0"/>
              <a:t>  modularization (handy </a:t>
            </a:r>
            <a:r>
              <a:rPr lang="en-US" dirty="0" err="1"/>
              <a:t>api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500 lines for unit tests</a:t>
            </a:r>
          </a:p>
          <a:p>
            <a:r>
              <a:rPr lang="en-US" dirty="0"/>
              <a:t>  critical functionality protected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079C864-67BF-394E-3564-02E7CDA9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71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CF16C05-933F-577F-1426-577D2D656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324" y="3422650"/>
            <a:ext cx="25400" cy="127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4C57F34-70D9-DAFD-88B9-DB7E96EEED00}"/>
              </a:ext>
            </a:extLst>
          </p:cNvPr>
          <p:cNvSpPr txBox="1"/>
          <p:nvPr/>
        </p:nvSpPr>
        <p:spPr>
          <a:xfrm>
            <a:off x="8056580" y="3528714"/>
            <a:ext cx="341632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2000 </a:t>
            </a:r>
            <a:r>
              <a:rPr lang="en-US" dirty="0" err="1"/>
              <a:t>行驱动</a:t>
            </a:r>
            <a:endParaRPr lang="en-US" dirty="0"/>
          </a:p>
          <a:p>
            <a:r>
              <a:rPr lang="zh-CN" altLang="en-US" dirty="0"/>
              <a:t>（文档标注的</a:t>
            </a:r>
            <a:r>
              <a:rPr lang="ja-JP" altLang="en-US"/>
              <a:t>面向对象编程</a:t>
            </a:r>
            <a:r>
              <a:rPr lang="zh-CN" altLang="en-US" dirty="0"/>
              <a:t>）</a:t>
            </a:r>
            <a:endParaRPr lang="en-US" dirty="0"/>
          </a:p>
          <a:p>
            <a:endParaRPr lang="en-US" dirty="0"/>
          </a:p>
          <a:p>
            <a:r>
              <a:rPr lang="en-US" dirty="0"/>
              <a:t>5000</a:t>
            </a:r>
            <a:r>
              <a:rPr lang="zh-CN" altLang="en-US" dirty="0"/>
              <a:t> </a:t>
            </a:r>
            <a:r>
              <a:rPr lang="en-US" dirty="0" err="1"/>
              <a:t>行模块</a:t>
            </a:r>
            <a:endParaRPr lang="en-US" dirty="0"/>
          </a:p>
          <a:p>
            <a:r>
              <a:rPr lang="zh-CN" altLang="en-US" dirty="0"/>
              <a:t>（</a:t>
            </a:r>
            <a:r>
              <a:rPr lang="en-US" dirty="0" err="1"/>
              <a:t>模组化易使用的</a:t>
            </a:r>
            <a:r>
              <a:rPr lang="ja-JP" altLang="en-US"/>
              <a:t>程序接口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1000 </a:t>
            </a:r>
            <a:r>
              <a:rPr lang="en-US" dirty="0" err="1"/>
              <a:t>行</a:t>
            </a:r>
            <a:r>
              <a:rPr lang="ja-JP" altLang="en-US"/>
              <a:t>单元测试</a:t>
            </a:r>
            <a:endParaRPr lang="en-US" dirty="0"/>
          </a:p>
          <a:p>
            <a:r>
              <a:rPr lang="zh-CN" altLang="en-US" dirty="0"/>
              <a:t>（核心功能实现保护）</a:t>
            </a:r>
            <a:endParaRPr lang="en-US" altLang="zh-CN" dirty="0"/>
          </a:p>
          <a:p>
            <a:endParaRPr lang="en-US" dirty="0"/>
          </a:p>
          <a:p>
            <a:r>
              <a:rPr lang="en-US" altLang="zh-CN" dirty="0"/>
              <a:t>1</a:t>
            </a:r>
            <a:r>
              <a:rPr lang="zh-CN" altLang="en-US" dirty="0"/>
              <a:t>个整体测试</a:t>
            </a:r>
            <a:endParaRPr lang="en-US" altLang="zh-CN" dirty="0"/>
          </a:p>
          <a:p>
            <a:r>
              <a:rPr lang="zh-CN" altLang="en-US" dirty="0"/>
              <a:t>（确保驱动程式运算的稳定性）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079C864-67BF-394E-3564-02E7CDA9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1032" y="6390174"/>
            <a:ext cx="2743200" cy="365125"/>
          </a:xfrm>
        </p:spPr>
        <p:txBody>
          <a:bodyPr/>
          <a:lstStyle/>
          <a:p>
            <a:fld id="{48C95EC8-8E28-9247-862B-B81F15889B25}" type="slidenum">
              <a:rPr lang="en-US" smtClean="0"/>
              <a:t>4</a:t>
            </a:fld>
            <a:endParaRPr lang="en-US" dirty="0"/>
          </a:p>
        </p:txBody>
      </p:sp>
      <p:pic>
        <p:nvPicPr>
          <p:cNvPr id="2" name="Picture 1" descr="Chart, histogram&#10;&#10;Description automatically generated">
            <a:extLst>
              <a:ext uri="{FF2B5EF4-FFF2-40B4-BE49-F238E27FC236}">
                <a16:creationId xmlns:a16="http://schemas.microsoft.com/office/drawing/2014/main" id="{722B733A-236D-F320-BCEF-17EA57635A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86" y="5859481"/>
            <a:ext cx="5143943" cy="861994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338DFEF-32AC-E792-BB46-B867A1ABEB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76" y="5020560"/>
            <a:ext cx="3302000" cy="801456"/>
          </a:xfrm>
          <a:prstGeom prst="rect">
            <a:avLst/>
          </a:prstGeom>
        </p:spPr>
      </p:pic>
      <p:pic>
        <p:nvPicPr>
          <p:cNvPr id="7" name="Picture 6" descr="Table&#10;&#10;Description automatically generated with medium confidence">
            <a:extLst>
              <a:ext uri="{FF2B5EF4-FFF2-40B4-BE49-F238E27FC236}">
                <a16:creationId xmlns:a16="http://schemas.microsoft.com/office/drawing/2014/main" id="{2A56DA33-F3FA-1D8B-8B6F-83BF4E680A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14"/>
          <a:stretch/>
        </p:blipFill>
        <p:spPr>
          <a:xfrm>
            <a:off x="223034" y="180340"/>
            <a:ext cx="1689100" cy="4274253"/>
          </a:xfrm>
          <a:prstGeom prst="rect">
            <a:avLst/>
          </a:prstGeom>
        </p:spPr>
      </p:pic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AAD820F5-AA1A-A985-943C-5641DBEA8ED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74" t="1875" r="689" b="-626"/>
          <a:stretch/>
        </p:blipFill>
        <p:spPr>
          <a:xfrm>
            <a:off x="7837285" y="180340"/>
            <a:ext cx="1352984" cy="1003300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5EC17005-2D05-32D2-0272-12B9F084A6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7285" y="1446589"/>
            <a:ext cx="2971800" cy="1828800"/>
          </a:xfrm>
          <a:prstGeom prst="rect">
            <a:avLst/>
          </a:prstGeom>
        </p:spPr>
      </p:pic>
      <p:pic>
        <p:nvPicPr>
          <p:cNvPr id="19" name="Picture 18" descr="A picture containing pie chart&#10;&#10;Description automatically generated">
            <a:extLst>
              <a:ext uri="{FF2B5EF4-FFF2-40B4-BE49-F238E27FC236}">
                <a16:creationId xmlns:a16="http://schemas.microsoft.com/office/drawing/2014/main" id="{265B2C26-301E-3697-2E77-5C06CC46E0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8704" y="92075"/>
            <a:ext cx="2159000" cy="6629400"/>
          </a:xfrm>
          <a:prstGeom prst="rect">
            <a:avLst/>
          </a:prstGeom>
        </p:spPr>
      </p:pic>
      <p:pic>
        <p:nvPicPr>
          <p:cNvPr id="28" name="Picture 2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89FEFA3C-669C-B8A1-847A-204168833B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25795" y="136525"/>
            <a:ext cx="32258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669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4820F96-E70F-39E6-19D1-2741E80BF43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77018" y="643466"/>
            <a:ext cx="10037963" cy="557106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0711A3-4A97-4A14-2771-201125346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134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0E09A-1F65-9295-561A-F29A715DE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249" y="1825624"/>
            <a:ext cx="10515600" cy="4761155"/>
          </a:xfrm>
        </p:spPr>
        <p:txBody>
          <a:bodyPr>
            <a:normAutofit fontScale="85000" lnSpcReduction="20000"/>
          </a:bodyPr>
          <a:lstStyle/>
          <a:p>
            <a:r>
              <a:rPr lang="en-US" sz="1800" dirty="0"/>
              <a:t>SMILES to structure</a:t>
            </a:r>
          </a:p>
          <a:p>
            <a:endParaRPr lang="en-US" sz="1800" dirty="0"/>
          </a:p>
          <a:p>
            <a:r>
              <a:rPr lang="en-US" sz="1800" dirty="0"/>
              <a:t>Polymerization</a:t>
            </a:r>
          </a:p>
          <a:p>
            <a:endParaRPr lang="en-US" sz="1800" dirty="0"/>
          </a:p>
          <a:p>
            <a:r>
              <a:rPr lang="en-US" sz="1800" dirty="0"/>
              <a:t>Force field assignment</a:t>
            </a:r>
          </a:p>
          <a:p>
            <a:endParaRPr lang="en-US" sz="1800" dirty="0"/>
          </a:p>
          <a:p>
            <a:r>
              <a:rPr lang="en-US" sz="1800" dirty="0"/>
              <a:t>Coordinate generation</a:t>
            </a:r>
          </a:p>
          <a:p>
            <a:endParaRPr lang="en-US" sz="1800" dirty="0"/>
          </a:p>
          <a:p>
            <a:r>
              <a:rPr lang="en-US" sz="1800" dirty="0"/>
              <a:t>LAMMPS in script</a:t>
            </a:r>
          </a:p>
          <a:p>
            <a:endParaRPr lang="en-US" sz="1800" dirty="0"/>
          </a:p>
          <a:p>
            <a:r>
              <a:rPr lang="en-US" sz="1800" dirty="0"/>
              <a:t>LAMMPS datafile</a:t>
            </a:r>
          </a:p>
          <a:p>
            <a:endParaRPr lang="en-US" sz="1800" dirty="0"/>
          </a:p>
          <a:p>
            <a:r>
              <a:rPr lang="en-US" sz="1800" dirty="0"/>
              <a:t>Trajectory analysis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r>
              <a:rPr lang="en-US" sz="1400" dirty="0"/>
              <a:t>Refs:</a:t>
            </a:r>
          </a:p>
          <a:p>
            <a:pPr marL="0" indent="0">
              <a:buNone/>
            </a:pPr>
            <a:r>
              <a:rPr lang="en-US" sz="1400" dirty="0" err="1"/>
              <a:t>RDKit</a:t>
            </a:r>
            <a:r>
              <a:rPr lang="en-US" sz="1400" dirty="0"/>
              <a:t>: Open</a:t>
            </a:r>
            <a:r>
              <a:rPr lang="en-US" sz="1400" dirty="0">
                <a:solidFill>
                  <a:srgbClr val="666666"/>
                </a:solidFill>
                <a:effectLst/>
              </a:rPr>
              <a:t>-</a:t>
            </a:r>
            <a:r>
              <a:rPr lang="en-US" sz="1400" dirty="0"/>
              <a:t>source cheminformatics</a:t>
            </a:r>
            <a:r>
              <a:rPr lang="en-US" sz="1400" dirty="0">
                <a:solidFill>
                  <a:srgbClr val="666666"/>
                </a:solidFill>
                <a:effectLst/>
              </a:rPr>
              <a:t>.</a:t>
            </a:r>
            <a:r>
              <a:rPr lang="en-US" sz="1400" dirty="0"/>
              <a:t> </a:t>
            </a:r>
            <a:r>
              <a:rPr lang="en-US" sz="1400" dirty="0">
                <a:hlinkClick r:id="rId2"/>
              </a:rPr>
              <a:t>https:</a:t>
            </a:r>
            <a:r>
              <a:rPr lang="en-US" sz="1400" dirty="0">
                <a:solidFill>
                  <a:srgbClr val="666666"/>
                </a:solidFill>
                <a:effectLst/>
                <a:hlinkClick r:id="rId2"/>
              </a:rPr>
              <a:t>//</a:t>
            </a:r>
            <a:r>
              <a:rPr lang="en-US" sz="1400" dirty="0">
                <a:hlinkClick r:id="rId2"/>
              </a:rPr>
              <a:t>www</a:t>
            </a:r>
            <a:r>
              <a:rPr lang="en-US" sz="1400" dirty="0">
                <a:solidFill>
                  <a:srgbClr val="666666"/>
                </a:solidFill>
                <a:effectLst/>
                <a:hlinkClick r:id="rId2"/>
              </a:rPr>
              <a:t>.</a:t>
            </a:r>
            <a:r>
              <a:rPr lang="en-US" sz="1400" dirty="0">
                <a:hlinkClick r:id="rId2"/>
              </a:rPr>
              <a:t>rdkit</a:t>
            </a:r>
            <a:r>
              <a:rPr lang="en-US" sz="1400" dirty="0">
                <a:solidFill>
                  <a:srgbClr val="666666"/>
                </a:solidFill>
                <a:effectLst/>
                <a:hlinkClick r:id="rId2"/>
              </a:rPr>
              <a:t>.</a:t>
            </a:r>
            <a:r>
              <a:rPr lang="en-US" sz="1400" dirty="0">
                <a:hlinkClick r:id="rId2"/>
              </a:rPr>
              <a:t>org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https://</a:t>
            </a:r>
            <a:r>
              <a:rPr lang="en-US" sz="1400" dirty="0" err="1"/>
              <a:t>pandas.pydata.org</a:t>
            </a:r>
            <a:r>
              <a:rPr lang="en-US" sz="1400" dirty="0"/>
              <a:t>/docs/</a:t>
            </a:r>
            <a:r>
              <a:rPr lang="en-US" sz="1400" dirty="0" err="1"/>
              <a:t>index.html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04EBDA-B9A9-E695-9F26-59FD095E3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577059-5F34-4AFD-D91B-A92CAA12453C}"/>
              </a:ext>
            </a:extLst>
          </p:cNvPr>
          <p:cNvSpPr txBox="1"/>
          <p:nvPr/>
        </p:nvSpPr>
        <p:spPr>
          <a:xfrm>
            <a:off x="404249" y="914400"/>
            <a:ext cx="15127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Components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366315-7D07-405D-15AB-BE601D592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085" y="193207"/>
            <a:ext cx="4934211" cy="16324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3FD0E8-2A8D-33A9-9C8A-005F9DE7AD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116" y="2041168"/>
            <a:ext cx="3175000" cy="596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C0F0F2-05DA-9902-489A-285D67674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116" y="2654300"/>
            <a:ext cx="5613400" cy="774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973DB9-9378-200F-2305-608681C75C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116" y="3466743"/>
            <a:ext cx="1981200" cy="1041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B061088-E749-8918-2FDB-FB6B66839A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0116" y="4545886"/>
            <a:ext cx="3837969" cy="136598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A1F6DC6-A39D-BD36-72CE-081311B9F32C}"/>
              </a:ext>
            </a:extLst>
          </p:cNvPr>
          <p:cNvSpPr txBox="1"/>
          <p:nvPr/>
        </p:nvSpPr>
        <p:spPr>
          <a:xfrm>
            <a:off x="5062921" y="3630652"/>
            <a:ext cx="19843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Self-avoiding walk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Linux Libertine"/>
              </a:rPr>
              <a:t>(home-made)</a:t>
            </a:r>
            <a:endParaRPr lang="en-US" b="0" i="0" dirty="0">
              <a:solidFill>
                <a:srgbClr val="000000"/>
              </a:solidFill>
              <a:effectLst/>
              <a:latin typeface="Linux Libertine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5DFA417-4766-4D17-056B-3D8A24357B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65945" y="1948619"/>
            <a:ext cx="2637103" cy="316025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ED5AA1D-F085-9C44-B98F-92B83D4D78D3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18085" y="5222178"/>
            <a:ext cx="5230865" cy="136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091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8B882-0B21-D393-8D89-4FDBAD1B9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run_nemd</a:t>
            </a:r>
            <a:r>
              <a:rPr lang="en-US" dirty="0"/>
              <a:t> </a:t>
            </a:r>
            <a:r>
              <a:rPr lang="en-US" dirty="0" err="1"/>
              <a:t>polymer_builder_driver.py</a:t>
            </a:r>
            <a:r>
              <a:rPr lang="en-US" dirty="0"/>
              <a:t> '*CC(*)C(=O)O' -</a:t>
            </a:r>
            <a:r>
              <a:rPr lang="en-US" dirty="0" err="1"/>
              <a:t>cru_num</a:t>
            </a:r>
            <a:r>
              <a:rPr lang="en-US" dirty="0"/>
              <a:t> 10 -</a:t>
            </a:r>
            <a:r>
              <a:rPr lang="en-US" dirty="0" err="1"/>
              <a:t>mol_num</a:t>
            </a:r>
            <a:r>
              <a:rPr lang="en-US" dirty="0"/>
              <a:t> 10  -seed 1234 -density 0.5 -cell grow</a:t>
            </a:r>
          </a:p>
          <a:p>
            <a:r>
              <a:rPr lang="en-US" dirty="0" err="1"/>
              <a:t>lmp_serial</a:t>
            </a:r>
            <a:r>
              <a:rPr lang="en-US" dirty="0"/>
              <a:t> &lt; *.in or </a:t>
            </a:r>
            <a:r>
              <a:rPr lang="en-US" dirty="0" err="1"/>
              <a:t>lmp_mpi</a:t>
            </a:r>
            <a:r>
              <a:rPr lang="en-US" dirty="0"/>
              <a:t>  *.in</a:t>
            </a:r>
          </a:p>
          <a:p>
            <a:endParaRPr lang="en-US" dirty="0"/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16200 atoms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env OMP_NUM_THREADS=8 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usr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/local/Cellar/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lammps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/20220623/bin/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lmp_mpi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-sf 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omp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-in *.in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Loop time of 137.909 on 8 procs for 10000 steps with 16200 atoms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Performance: 6.265 ns/day, 3.831 hours/ns, 72.511 timesteps/s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648.1% CPU use with 1 MPI tasks x 8 OpenMP threads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mpirun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-np 8 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usr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/local/Cellar/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lammps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/20220623/bin/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lmp_mpi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-in *.in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Loop time of 144.099 on 8 procs for 10000 steps with 16200 atoms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Performance: 5.996 ns/day, 4.003 hours/ns, 69.397 timesteps/s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93.5% CPU use with 8 MPI tasks x 1 OpenMP threads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1D84AF-D756-15A9-CEFA-A425C35FA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5EC8-8E28-9247-862B-B81F15889B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751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77B4AF-99C9-B58D-8DE5-AE37A408A834}"/>
              </a:ext>
            </a:extLst>
          </p:cNvPr>
          <p:cNvSpPr txBox="1"/>
          <p:nvPr/>
        </p:nvSpPr>
        <p:spPr>
          <a:xfrm>
            <a:off x="420413" y="315311"/>
            <a:ext cx="1087785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Dev Roadmaps:</a:t>
            </a:r>
          </a:p>
          <a:p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More force field support. For example, </a:t>
            </a:r>
            <a:r>
              <a:rPr lang="en-US" dirty="0">
                <a:hlinkClick r:id="rId2"/>
              </a:rPr>
              <a:t>https://www.rdkit.org/docs/source/rdkit.ForceField.rdForceField.html</a:t>
            </a:r>
            <a:r>
              <a:rPr lang="en-US" dirty="0"/>
              <a:t>.</a:t>
            </a:r>
          </a:p>
          <a:p>
            <a:pPr marL="342900" indent="-342900">
              <a:buAutoNum type="arabicParenR"/>
            </a:pPr>
            <a:r>
              <a:rPr lang="en-US" dirty="0"/>
              <a:t>More force field support. For example, </a:t>
            </a:r>
            <a:r>
              <a:rPr lang="en-US" dirty="0">
                <a:hlinkClick r:id="rId3"/>
              </a:rPr>
              <a:t>https://xtb-docs.readthedocs.io/en/latest/gfnff.html#introducing-gfn-ff</a:t>
            </a:r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Manual for users</a:t>
            </a:r>
          </a:p>
          <a:p>
            <a:pPr marL="342900" indent="-342900">
              <a:buAutoNum type="arabicParenR"/>
            </a:pPr>
            <a:r>
              <a:rPr lang="en-US" dirty="0" err="1"/>
              <a:t>Slurm</a:t>
            </a:r>
            <a:r>
              <a:rPr lang="en-US" dirty="0"/>
              <a:t> support for automation</a:t>
            </a:r>
          </a:p>
          <a:p>
            <a:r>
              <a:rPr lang="en-US" dirty="0"/>
              <a:t>4) Creating a pip installable package:</a:t>
            </a:r>
          </a:p>
          <a:p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 https://betterscientificsoftware.github.io/python-for-hpc/tutorials/python-pypi-packaging/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Application roadmaps:</a:t>
            </a:r>
          </a:p>
          <a:p>
            <a:pPr marL="342900" indent="-342900">
              <a:buAutoNum type="arabicParenR"/>
            </a:pPr>
            <a:r>
              <a:rPr lang="en-US" dirty="0"/>
              <a:t>UA vs AA amorphous thermal conductivity comparison</a:t>
            </a:r>
          </a:p>
          <a:p>
            <a:pPr marL="342900" indent="-342900">
              <a:buAutoNum type="arabicParenR"/>
            </a:pPr>
            <a:r>
              <a:rPr lang="en-US" dirty="0"/>
              <a:t>Network effects</a:t>
            </a:r>
          </a:p>
          <a:p>
            <a:pPr marL="342900" indent="-342900"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0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675</Words>
  <Application>Microsoft Macintosh PowerPoint</Application>
  <PresentationFormat>Widescreen</PresentationFormat>
  <Paragraphs>103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Linux Libertine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Teng Zhang</dc:creator>
  <cp:lastModifiedBy>Teng Zhang</cp:lastModifiedBy>
  <cp:revision>11</cp:revision>
  <dcterms:created xsi:type="dcterms:W3CDTF">2023-01-27T16:20:46Z</dcterms:created>
  <dcterms:modified xsi:type="dcterms:W3CDTF">2023-04-06T08:24:42Z</dcterms:modified>
</cp:coreProperties>
</file>

<file path=docProps/thumbnail.jpeg>
</file>